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Slab" charset="0"/>
      <p:regular r:id="rId11"/>
      <p:bold r:id="rId12"/>
    </p:embeddedFont>
    <p:embeddedFont>
      <p:font typeface="Roboto" charset="0"/>
      <p:regular r:id="rId13"/>
      <p:bold r:id="rId14"/>
      <p:italic r:id="rId15"/>
      <p:boldItalic r:id="rId16"/>
    </p:embeddedFont>
    <p:embeddedFont>
      <p:font typeface="Comic Sans MS" pitchFamily="66"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24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6537571" y="4663225"/>
            <a:ext cx="2483400" cy="393600"/>
          </a:xfrm>
          <a:prstGeom prst="rect">
            <a:avLst/>
          </a:prstGeom>
        </p:spPr>
        <p:txBody>
          <a:bodyPr lIns="91425" tIns="91425" rIns="91425" bIns="91425" anchor="ctr" anchorCtr="0">
            <a:noAutofit/>
          </a:bodyPr>
          <a:lstStyle/>
          <a:p>
            <a:pPr lvl="0" algn="ctr">
              <a:spcBef>
                <a:spcPts val="0"/>
              </a:spcBef>
              <a:buNone/>
            </a:pPr>
            <a:r>
              <a:rPr lang="es" sz="1050" i="1">
                <a:solidFill>
                  <a:srgbClr val="222222"/>
                </a:solidFill>
                <a:highlight>
                  <a:srgbClr val="FFFFFF"/>
                </a:highlight>
                <a:latin typeface="Arial"/>
                <a:ea typeface="Arial"/>
                <a:cs typeface="Arial"/>
                <a:sym typeface="Arial"/>
              </a:rPr>
              <a:t>La última cena</a:t>
            </a:r>
            <a:r>
              <a:rPr lang="es" sz="1050">
                <a:solidFill>
                  <a:srgbClr val="222222"/>
                </a:solidFill>
                <a:highlight>
                  <a:srgbClr val="FFFFFF"/>
                </a:highlight>
                <a:latin typeface="Arial"/>
                <a:ea typeface="Arial"/>
                <a:cs typeface="Arial"/>
                <a:sym typeface="Arial"/>
              </a:rPr>
              <a:t> como una de las mejores obras pictóricas del mundo</a:t>
            </a:r>
            <a:r>
              <a:rPr lang="es"/>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eño personalizado">
    <p:bg>
      <p:bgPr>
        <a:solidFill>
          <a:srgbClr val="FFFFFF"/>
        </a:solidFill>
        <a:effectLst/>
      </p:bgPr>
    </p:bg>
    <p:spTree>
      <p:nvGrpSpPr>
        <p:cNvPr id="1" name="Shape 59"/>
        <p:cNvGrpSpPr/>
        <p:nvPr/>
      </p:nvGrpSpPr>
      <p:grpSpPr>
        <a:xfrm>
          <a:off x="0" y="0"/>
          <a:ext cx="0" cy="0"/>
          <a:chOff x="0" y="0"/>
          <a:chExt cx="0" cy="0"/>
        </a:xfrm>
      </p:grpSpPr>
      <p:sp>
        <p:nvSpPr>
          <p:cNvPr id="60" name="Shape 60"/>
          <p:cNvSpPr/>
          <p:nvPr/>
        </p:nvSpPr>
        <p:spPr>
          <a:xfrm>
            <a:off x="0" y="0"/>
            <a:ext cx="9144000" cy="51435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14" y="0"/>
            <a:ext cx="6472200" cy="1741500"/>
          </a:xfrm>
          <a:prstGeom prst="rect">
            <a:avLst/>
          </a:prstGeom>
          <a:solidFill>
            <a:srgbClr val="000000"/>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rot="10800000">
            <a:off x="3991186" y="-69"/>
            <a:ext cx="1741500" cy="1741500"/>
          </a:xfrm>
          <a:prstGeom prst="flowChartDelay">
            <a:avLst/>
          </a:prstGeom>
          <a:solidFill>
            <a:srgbClr val="434343">
              <a:alpha val="45490"/>
            </a:srgbClr>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rot="10800000">
            <a:off x="4435464" y="-69"/>
            <a:ext cx="1741500" cy="1741500"/>
          </a:xfrm>
          <a:prstGeom prst="flowChartDelay">
            <a:avLst/>
          </a:prstGeom>
          <a:solidFill>
            <a:srgbClr val="666666">
              <a:alpha val="27840"/>
            </a:srgbClr>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rot="10800000">
            <a:off x="4863675" y="-69"/>
            <a:ext cx="1741500" cy="1741500"/>
          </a:xfrm>
          <a:prstGeom prst="flowChartDelay">
            <a:avLst/>
          </a:prstGeom>
          <a:solidFill>
            <a:srgbClr val="434343"/>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6551674" y="0"/>
            <a:ext cx="2592300" cy="1741500"/>
          </a:xfrm>
          <a:prstGeom prst="rect">
            <a:avLst/>
          </a:prstGeom>
          <a:solidFill>
            <a:srgbClr val="434343"/>
          </a:solidFill>
          <a:ln>
            <a:noFill/>
          </a:ln>
        </p:spPr>
        <p:txBody>
          <a:bodyPr lIns="91425" tIns="91425" rIns="91425" bIns="91425" anchor="ctr" anchorCtr="0">
            <a:noAutofit/>
          </a:bodyPr>
          <a:lstStyle/>
          <a:p>
            <a:pPr lvl="0">
              <a:spcBef>
                <a:spcPts val="0"/>
              </a:spcBef>
              <a:buNone/>
            </a:pPr>
            <a:endParaRPr/>
          </a:p>
        </p:txBody>
      </p:sp>
      <p:sp>
        <p:nvSpPr>
          <p:cNvPr id="66" name="Shape 66"/>
          <p:cNvSpPr txBox="1">
            <a:spLocks noGrp="1"/>
          </p:cNvSpPr>
          <p:nvPr>
            <p:ph type="title"/>
          </p:nvPr>
        </p:nvSpPr>
        <p:spPr>
          <a:xfrm>
            <a:off x="324475" y="148225"/>
            <a:ext cx="3559500" cy="1373700"/>
          </a:xfrm>
          <a:prstGeom prst="rect">
            <a:avLst/>
          </a:prstGeom>
          <a:noFill/>
        </p:spPr>
        <p:txBody>
          <a:bodyPr lIns="91425" tIns="91425" rIns="91425" bIns="91425" anchor="b" anchorCtr="0"/>
          <a:lstStyle>
            <a:lvl1pPr lvl="0" algn="l">
              <a:lnSpc>
                <a:spcPct val="100000"/>
              </a:lnSpc>
              <a:spcBef>
                <a:spcPts val="0"/>
              </a:spcBef>
              <a:spcAft>
                <a:spcPts val="0"/>
              </a:spcAft>
              <a:buNone/>
              <a:defRPr sz="2800" b="1">
                <a:solidFill>
                  <a:srgbClr val="FFFFFF"/>
                </a:solidFill>
              </a:defRPr>
            </a:lvl1pPr>
            <a:lvl2pPr lvl="1" algn="l">
              <a:lnSpc>
                <a:spcPct val="100000"/>
              </a:lnSpc>
              <a:spcBef>
                <a:spcPts val="0"/>
              </a:spcBef>
              <a:spcAft>
                <a:spcPts val="0"/>
              </a:spcAft>
              <a:buNone/>
              <a:defRPr sz="2800" b="1">
                <a:solidFill>
                  <a:srgbClr val="FFFFFF"/>
                </a:solidFill>
              </a:defRPr>
            </a:lvl2pPr>
            <a:lvl3pPr lvl="2" algn="l">
              <a:lnSpc>
                <a:spcPct val="100000"/>
              </a:lnSpc>
              <a:spcBef>
                <a:spcPts val="0"/>
              </a:spcBef>
              <a:spcAft>
                <a:spcPts val="0"/>
              </a:spcAft>
              <a:buNone/>
              <a:defRPr sz="2800" b="1">
                <a:solidFill>
                  <a:srgbClr val="FFFFFF"/>
                </a:solidFill>
              </a:defRPr>
            </a:lvl3pPr>
            <a:lvl4pPr lvl="3" algn="l">
              <a:lnSpc>
                <a:spcPct val="100000"/>
              </a:lnSpc>
              <a:spcBef>
                <a:spcPts val="0"/>
              </a:spcBef>
              <a:spcAft>
                <a:spcPts val="0"/>
              </a:spcAft>
              <a:buNone/>
              <a:defRPr sz="2800" b="1">
                <a:solidFill>
                  <a:srgbClr val="FFFFFF"/>
                </a:solidFill>
              </a:defRPr>
            </a:lvl4pPr>
            <a:lvl5pPr lvl="4" algn="l">
              <a:lnSpc>
                <a:spcPct val="100000"/>
              </a:lnSpc>
              <a:spcBef>
                <a:spcPts val="0"/>
              </a:spcBef>
              <a:spcAft>
                <a:spcPts val="0"/>
              </a:spcAft>
              <a:buNone/>
              <a:defRPr sz="2800" b="1">
                <a:solidFill>
                  <a:srgbClr val="FFFFFF"/>
                </a:solidFill>
              </a:defRPr>
            </a:lvl5pPr>
            <a:lvl6pPr lvl="5" algn="l">
              <a:lnSpc>
                <a:spcPct val="100000"/>
              </a:lnSpc>
              <a:spcBef>
                <a:spcPts val="0"/>
              </a:spcBef>
              <a:spcAft>
                <a:spcPts val="0"/>
              </a:spcAft>
              <a:buNone/>
              <a:defRPr sz="2800" b="1">
                <a:solidFill>
                  <a:srgbClr val="FFFFFF"/>
                </a:solidFill>
              </a:defRPr>
            </a:lvl6pPr>
            <a:lvl7pPr lvl="6" algn="l">
              <a:lnSpc>
                <a:spcPct val="100000"/>
              </a:lnSpc>
              <a:spcBef>
                <a:spcPts val="0"/>
              </a:spcBef>
              <a:spcAft>
                <a:spcPts val="0"/>
              </a:spcAft>
              <a:buNone/>
              <a:defRPr sz="2800" b="1">
                <a:solidFill>
                  <a:srgbClr val="FFFFFF"/>
                </a:solidFill>
              </a:defRPr>
            </a:lvl7pPr>
            <a:lvl8pPr lvl="7" algn="l">
              <a:lnSpc>
                <a:spcPct val="100000"/>
              </a:lnSpc>
              <a:spcBef>
                <a:spcPts val="0"/>
              </a:spcBef>
              <a:spcAft>
                <a:spcPts val="0"/>
              </a:spcAft>
              <a:buNone/>
              <a:defRPr sz="2800" b="1">
                <a:solidFill>
                  <a:srgbClr val="FFFFFF"/>
                </a:solidFill>
              </a:defRPr>
            </a:lvl8pPr>
            <a:lvl9pPr lvl="8" algn="l">
              <a:lnSpc>
                <a:spcPct val="100000"/>
              </a:lnSpc>
              <a:spcBef>
                <a:spcPts val="0"/>
              </a:spcBef>
              <a:spcAft>
                <a:spcPts val="0"/>
              </a:spcAft>
              <a:buNone/>
              <a:defRPr sz="2800" b="1">
                <a:solidFill>
                  <a:srgbClr val="FFFFFF"/>
                </a:solidFill>
              </a:defRPr>
            </a:lvl9pPr>
          </a:lstStyle>
          <a:p>
            <a:endParaRPr/>
          </a:p>
        </p:txBody>
      </p:sp>
      <p:sp>
        <p:nvSpPr>
          <p:cNvPr id="67" name="Shape 67"/>
          <p:cNvSpPr txBox="1">
            <a:spLocks noGrp="1"/>
          </p:cNvSpPr>
          <p:nvPr>
            <p:ph type="body" idx="1"/>
          </p:nvPr>
        </p:nvSpPr>
        <p:spPr>
          <a:xfrm>
            <a:off x="324475" y="1920450"/>
            <a:ext cx="8494800" cy="2704200"/>
          </a:xfrm>
          <a:prstGeom prst="rect">
            <a:avLst/>
          </a:prstGeom>
          <a:noFill/>
        </p:spPr>
        <p:txBody>
          <a:bodyPr lIns="91425" tIns="91425" rIns="91425" bIns="91425" anchor="t" anchorCtr="0"/>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a:endParaRPr/>
          </a:p>
        </p:txBody>
      </p:sp>
      <p:sp>
        <p:nvSpPr>
          <p:cNvPr id="68" name="Shape 68"/>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s" sz="1000">
                <a:solidFill>
                  <a:srgbClr val="616161"/>
                </a:solidFill>
              </a:rPr>
              <a:pPr lvl="0" algn="r">
                <a:lnSpc>
                  <a:spcPct val="100000"/>
                </a:lnSpc>
                <a:spcBef>
                  <a:spcPts val="0"/>
                </a:spcBef>
                <a:spcAft>
                  <a:spcPts val="0"/>
                </a:spcAft>
                <a:buNone/>
              </a:pPr>
              <a:t>‹Nº›</a:t>
            </a:fld>
            <a:endParaRPr lang="es" sz="1000">
              <a:solidFill>
                <a:srgbClr val="61616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s" sz="1000">
                <a:solidFill>
                  <a:schemeClr val="dk1"/>
                </a:solidFill>
                <a:latin typeface="Roboto"/>
                <a:ea typeface="Roboto"/>
                <a:cs typeface="Roboto"/>
                <a:sym typeface="Roboto"/>
              </a:rPr>
              <a:pPr lvl="0" algn="r">
                <a:spcBef>
                  <a:spcPts val="0"/>
                </a:spcBef>
                <a:buNone/>
              </a:pPr>
              <a:t>‹Nº›</a:t>
            </a:fld>
            <a:endParaRPr lang="es"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0" y="744575"/>
            <a:ext cx="8832300" cy="3909300"/>
          </a:xfrm>
          <a:prstGeom prst="rect">
            <a:avLst/>
          </a:prstGeom>
          <a:ln w="9525" cap="flat" cmpd="sng">
            <a:solidFill>
              <a:schemeClr val="lt1"/>
            </a:solidFill>
            <a:prstDash val="solid"/>
            <a:round/>
            <a:headEnd type="none" w="med" len="med"/>
            <a:tailEnd type="none" w="med" len="med"/>
          </a:ln>
          <a:scene3d>
            <a:camera prst="orthographicFront">
              <a:rot lat="0" lon="20999997" rev="0"/>
            </a:camera>
            <a:lightRig rig="threePt" dir="t"/>
          </a:scene3d>
        </p:spPr>
        <p:txBody>
          <a:bodyPr lIns="91425" tIns="91425" rIns="91425" bIns="91425" anchor="b" anchorCtr="0">
            <a:noAutofit/>
          </a:bodyPr>
          <a:lstStyle/>
          <a:p>
            <a:pPr lvl="0">
              <a:spcBef>
                <a:spcPts val="0"/>
              </a:spcBef>
              <a:buNone/>
            </a:pPr>
            <a:r>
              <a:rPr lang="es" dirty="0">
                <a:solidFill>
                  <a:schemeClr val="lt1"/>
                </a:solidFill>
              </a:rPr>
              <a:t>Mi dia en la historia</a:t>
            </a:r>
          </a:p>
        </p:txBody>
      </p:sp>
      <p:sp>
        <p:nvSpPr>
          <p:cNvPr id="74" name="Shape 74"/>
          <p:cNvSpPr txBox="1">
            <a:spLocks noGrp="1"/>
          </p:cNvSpPr>
          <p:nvPr>
            <p:ph type="sldNum" idx="12"/>
          </p:nvPr>
        </p:nvSpPr>
        <p:spPr>
          <a:xfrm>
            <a:off x="6537571" y="4663225"/>
            <a:ext cx="2483400" cy="393600"/>
          </a:xfrm>
          <a:prstGeom prst="rect">
            <a:avLst/>
          </a:prstGeom>
        </p:spPr>
        <p:txBody>
          <a:bodyPr lIns="91425" tIns="91425" rIns="91425" bIns="91425" anchor="ctr" anchorCtr="0">
            <a:noAutofit/>
          </a:bodyPr>
          <a:lstStyle/>
          <a:p>
            <a:pPr lvl="0">
              <a:spcBef>
                <a:spcPts val="0"/>
              </a:spcBef>
              <a:buNone/>
            </a:pPr>
            <a:r>
              <a:rPr lang="es"/>
              <a:t>Juan David Padilla Bueso, 16-05-17</a:t>
            </a:r>
            <a:r>
              <a:rPr lang="es" sz="1000" i="0">
                <a:solidFill>
                  <a:schemeClr val="dk1"/>
                </a:solidFill>
                <a:latin typeface="Roboto"/>
                <a:ea typeface="Roboto"/>
                <a:cs typeface="Roboto"/>
                <a:sym typeface="Roboto"/>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endParaRPr/>
          </a:p>
          <a:p>
            <a:pPr lvl="0">
              <a:spcBef>
                <a:spcPts val="0"/>
              </a:spcBef>
              <a:buNone/>
            </a:pPr>
            <a:r>
              <a:rPr lang="es">
                <a:solidFill>
                  <a:srgbClr val="000000"/>
                </a:solidFill>
              </a:rPr>
              <a:t>1-Leonardo Da Vinci</a:t>
            </a:r>
          </a:p>
        </p:txBody>
      </p:sp>
      <p:sp>
        <p:nvSpPr>
          <p:cNvPr id="80" name="Shape 8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buClr>
                <a:srgbClr val="000000"/>
              </a:buClr>
              <a:buFont typeface="Comic Sans MS"/>
            </a:pPr>
            <a:r>
              <a:rPr lang="es">
                <a:solidFill>
                  <a:srgbClr val="000000"/>
                </a:solidFill>
                <a:latin typeface="Comic Sans MS"/>
                <a:ea typeface="Comic Sans MS"/>
                <a:cs typeface="Comic Sans MS"/>
                <a:sym typeface="Comic Sans MS"/>
              </a:rPr>
              <a:t>Fecha: Nació el 15 de abril de 1452 y murió el 2 de mayo de 1519.</a:t>
            </a:r>
          </a:p>
          <a:p>
            <a:pPr lvl="0" rtl="0">
              <a:spcBef>
                <a:spcPts val="0"/>
              </a:spcBef>
              <a:buNone/>
            </a:pPr>
            <a:endParaRPr>
              <a:solidFill>
                <a:srgbClr val="000000"/>
              </a:solidFill>
              <a:latin typeface="Comic Sans MS"/>
              <a:ea typeface="Comic Sans MS"/>
              <a:cs typeface="Comic Sans MS"/>
              <a:sym typeface="Comic Sans MS"/>
            </a:endParaRPr>
          </a:p>
          <a:p>
            <a:pPr marL="457200" lvl="0" indent="-228600" rtl="0">
              <a:spcBef>
                <a:spcPts val="0"/>
              </a:spcBef>
              <a:buClr>
                <a:srgbClr val="000000"/>
              </a:buClr>
              <a:buFont typeface="Comic Sans MS"/>
            </a:pPr>
            <a:r>
              <a:rPr lang="es">
                <a:solidFill>
                  <a:srgbClr val="000000"/>
                </a:solidFill>
                <a:latin typeface="Comic Sans MS"/>
                <a:ea typeface="Comic Sans MS"/>
                <a:cs typeface="Comic Sans MS"/>
                <a:sym typeface="Comic Sans MS"/>
              </a:rPr>
              <a:t>Fuentes: internet.</a:t>
            </a:r>
          </a:p>
          <a:p>
            <a:pPr lvl="0" rtl="0">
              <a:spcBef>
                <a:spcPts val="0"/>
              </a:spcBef>
              <a:buNone/>
            </a:pPr>
            <a:endParaRPr>
              <a:solidFill>
                <a:srgbClr val="000000"/>
              </a:solidFill>
              <a:latin typeface="Comic Sans MS"/>
              <a:ea typeface="Comic Sans MS"/>
              <a:cs typeface="Comic Sans MS"/>
              <a:sym typeface="Comic Sans MS"/>
            </a:endParaRPr>
          </a:p>
          <a:p>
            <a:pPr marL="457200" lvl="0" indent="-228600" rtl="0">
              <a:spcBef>
                <a:spcPts val="0"/>
              </a:spcBef>
              <a:buClr>
                <a:srgbClr val="000000"/>
              </a:buClr>
              <a:buFont typeface="Comic Sans MS"/>
            </a:pPr>
            <a:r>
              <a:rPr lang="es">
                <a:solidFill>
                  <a:srgbClr val="000000"/>
                </a:solidFill>
                <a:latin typeface="Comic Sans MS"/>
                <a:ea typeface="Comic Sans MS"/>
                <a:cs typeface="Comic Sans MS"/>
                <a:sym typeface="Comic Sans MS"/>
              </a:rPr>
              <a:t>Tema: La muerte de  Leonardo da Vinci  y su herencia</a:t>
            </a:r>
          </a:p>
        </p:txBody>
      </p:sp>
      <p:sp>
        <p:nvSpPr>
          <p:cNvPr id="81" name="Shape 8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s">
                <a:solidFill>
                  <a:schemeClr val="accent6"/>
                </a:solidFill>
              </a:rPr>
              <a:t>2-Hecho Histórico</a:t>
            </a:r>
          </a:p>
        </p:txBody>
      </p:sp>
      <p:sp>
        <p:nvSpPr>
          <p:cNvPr id="87" name="Shape 87"/>
          <p:cNvSpPr txBox="1">
            <a:spLocks noGrp="1"/>
          </p:cNvSpPr>
          <p:nvPr>
            <p:ph type="body" idx="1"/>
          </p:nvPr>
        </p:nvSpPr>
        <p:spPr>
          <a:xfrm>
            <a:off x="387900" y="1489825"/>
            <a:ext cx="3999900" cy="3078900"/>
          </a:xfrm>
          <a:prstGeom prst="rect">
            <a:avLst/>
          </a:prstGeom>
        </p:spPr>
        <p:txBody>
          <a:bodyPr lIns="91425" tIns="91425" rIns="91425" bIns="91425" anchor="t" anchorCtr="0">
            <a:noAutofit/>
          </a:bodyPr>
          <a:lstStyle/>
          <a:p>
            <a:pPr marL="457200" lvl="0" indent="-228600" rtl="0">
              <a:spcBef>
                <a:spcPts val="0"/>
              </a:spcBef>
              <a:buClr>
                <a:srgbClr val="FFFF00"/>
              </a:buClr>
            </a:pPr>
            <a:r>
              <a:rPr lang="es" dirty="0">
                <a:solidFill>
                  <a:srgbClr val="FFFF00"/>
                </a:solidFill>
              </a:rPr>
              <a:t>¿Qué pasó?</a:t>
            </a:r>
          </a:p>
          <a:p>
            <a:pPr lvl="0" rtl="0">
              <a:spcBef>
                <a:spcPts val="0"/>
              </a:spcBef>
              <a:buNone/>
            </a:pPr>
            <a:r>
              <a:rPr lang="es" dirty="0">
                <a:latin typeface="Comic Sans MS"/>
                <a:ea typeface="Comic Sans MS"/>
                <a:cs typeface="Comic Sans MS"/>
                <a:sym typeface="Comic Sans MS"/>
              </a:rPr>
              <a:t>Tras su muerte </a:t>
            </a:r>
            <a:r>
              <a:rPr lang="es" dirty="0" smtClean="0">
                <a:latin typeface="Comic Sans MS"/>
                <a:ea typeface="Comic Sans MS"/>
                <a:cs typeface="Comic Sans MS"/>
                <a:sym typeface="Comic Sans MS"/>
              </a:rPr>
              <a:t>dejó parte de </a:t>
            </a:r>
            <a:r>
              <a:rPr lang="es" dirty="0">
                <a:latin typeface="Comic Sans MS"/>
                <a:ea typeface="Comic Sans MS"/>
                <a:cs typeface="Comic Sans MS"/>
                <a:sym typeface="Comic Sans MS"/>
              </a:rPr>
              <a:t>su herencia al rey Francisco I (rey de Francia).</a:t>
            </a:r>
          </a:p>
          <a:p>
            <a:pPr marL="457200" lvl="0" indent="-228600" rtl="0">
              <a:spcBef>
                <a:spcPts val="0"/>
              </a:spcBef>
              <a:buClr>
                <a:srgbClr val="FFFF00"/>
              </a:buClr>
              <a:buFont typeface="Comic Sans MS"/>
            </a:pPr>
            <a:r>
              <a:rPr lang="es" dirty="0">
                <a:solidFill>
                  <a:srgbClr val="FFFF00"/>
                </a:solidFill>
                <a:latin typeface="Comic Sans MS"/>
                <a:ea typeface="Comic Sans MS"/>
                <a:cs typeface="Comic Sans MS"/>
                <a:sym typeface="Comic Sans MS"/>
              </a:rPr>
              <a:t>¿Quién es el protagonista?</a:t>
            </a:r>
          </a:p>
          <a:p>
            <a:pPr lvl="0" rtl="0">
              <a:spcBef>
                <a:spcPts val="0"/>
              </a:spcBef>
              <a:buNone/>
            </a:pPr>
            <a:r>
              <a:rPr lang="es" dirty="0">
                <a:latin typeface="Comic Sans MS"/>
                <a:ea typeface="Comic Sans MS"/>
                <a:cs typeface="Comic Sans MS"/>
                <a:sym typeface="Comic Sans MS"/>
              </a:rPr>
              <a:t>Leonardo Da Vinci</a:t>
            </a:r>
          </a:p>
          <a:p>
            <a:pPr marL="457200" lvl="0" indent="-228600" rtl="0">
              <a:spcBef>
                <a:spcPts val="0"/>
              </a:spcBef>
              <a:buClr>
                <a:srgbClr val="FFFF00"/>
              </a:buClr>
              <a:buFont typeface="Comic Sans MS"/>
            </a:pPr>
            <a:r>
              <a:rPr lang="es" dirty="0">
                <a:solidFill>
                  <a:srgbClr val="FFFF00"/>
                </a:solidFill>
                <a:latin typeface="Comic Sans MS"/>
                <a:ea typeface="Comic Sans MS"/>
                <a:cs typeface="Comic Sans MS"/>
                <a:sym typeface="Comic Sans MS"/>
              </a:rPr>
              <a:t>¿Dónde pasó?</a:t>
            </a:r>
          </a:p>
          <a:p>
            <a:pPr lvl="0" rtl="0">
              <a:spcBef>
                <a:spcPts val="0"/>
              </a:spcBef>
              <a:buNone/>
            </a:pPr>
            <a:r>
              <a:rPr lang="es" dirty="0">
                <a:latin typeface="Comic Sans MS"/>
                <a:ea typeface="Comic Sans MS"/>
                <a:cs typeface="Comic Sans MS"/>
                <a:sym typeface="Comic Sans MS"/>
              </a:rPr>
              <a:t>Murió en Amboise (Francia)</a:t>
            </a:r>
          </a:p>
        </p:txBody>
      </p:sp>
      <p:sp>
        <p:nvSpPr>
          <p:cNvPr id="88" name="Shape 88"/>
          <p:cNvSpPr txBox="1">
            <a:spLocks noGrp="1"/>
          </p:cNvSpPr>
          <p:nvPr>
            <p:ph type="body" idx="2"/>
          </p:nvPr>
        </p:nvSpPr>
        <p:spPr>
          <a:xfrm>
            <a:off x="4756200" y="1489825"/>
            <a:ext cx="3999900" cy="3078900"/>
          </a:xfrm>
          <a:prstGeom prst="rect">
            <a:avLst/>
          </a:prstGeom>
        </p:spPr>
        <p:txBody>
          <a:bodyPr lIns="91425" tIns="91425" rIns="91425" bIns="91425" anchor="t" anchorCtr="0">
            <a:noAutofit/>
          </a:bodyPr>
          <a:lstStyle/>
          <a:p>
            <a:pPr lvl="0">
              <a:spcBef>
                <a:spcPts val="0"/>
              </a:spcBef>
              <a:buNone/>
            </a:pPr>
            <a:endParaRPr/>
          </a:p>
        </p:txBody>
      </p:sp>
      <p:pic>
        <p:nvPicPr>
          <p:cNvPr id="89" name="Shape 89" descr="leonardo.jpg"/>
          <p:cNvPicPr preferRelativeResize="0"/>
          <p:nvPr/>
        </p:nvPicPr>
        <p:blipFill>
          <a:blip r:embed="rId3">
            <a:alphaModFix/>
          </a:blip>
          <a:stretch>
            <a:fillRect/>
          </a:stretch>
        </p:blipFill>
        <p:spPr>
          <a:xfrm>
            <a:off x="4669050" y="1484875"/>
            <a:ext cx="4087050" cy="3078899"/>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24475" y="148225"/>
            <a:ext cx="3559500" cy="1373700"/>
          </a:xfrm>
          <a:prstGeom prst="rect">
            <a:avLst/>
          </a:prstGeom>
        </p:spPr>
        <p:txBody>
          <a:bodyPr lIns="91425" tIns="91425" rIns="91425" bIns="91425" anchor="b" anchorCtr="0">
            <a:noAutofit/>
          </a:bodyPr>
          <a:lstStyle/>
          <a:p>
            <a:pPr lvl="0">
              <a:spcBef>
                <a:spcPts val="0"/>
              </a:spcBef>
              <a:buNone/>
            </a:pPr>
            <a:r>
              <a:rPr lang="es"/>
              <a:t>2-Hecho Histórico</a:t>
            </a:r>
          </a:p>
        </p:txBody>
      </p:sp>
      <p:sp>
        <p:nvSpPr>
          <p:cNvPr id="95" name="Shape 95"/>
          <p:cNvSpPr txBox="1">
            <a:spLocks noGrp="1"/>
          </p:cNvSpPr>
          <p:nvPr>
            <p:ph type="body" idx="1"/>
          </p:nvPr>
        </p:nvSpPr>
        <p:spPr>
          <a:xfrm>
            <a:off x="324475" y="1920450"/>
            <a:ext cx="8494800" cy="2704200"/>
          </a:xfrm>
          <a:prstGeom prst="rect">
            <a:avLst/>
          </a:prstGeom>
        </p:spPr>
        <p:txBody>
          <a:bodyPr lIns="91425" tIns="91425" rIns="91425" bIns="91425" anchor="t" anchorCtr="0">
            <a:noAutofit/>
          </a:bodyPr>
          <a:lstStyle/>
          <a:p>
            <a:pPr marL="457200" lvl="0" indent="-228600" rtl="0">
              <a:spcBef>
                <a:spcPts val="0"/>
              </a:spcBef>
            </a:pPr>
            <a:r>
              <a:rPr lang="es"/>
              <a:t>¿Cuándo y Cómo pasó?</a:t>
            </a:r>
          </a:p>
          <a:p>
            <a:pPr lvl="0" rtl="0">
              <a:spcBef>
                <a:spcPts val="0"/>
              </a:spcBef>
              <a:buNone/>
            </a:pPr>
            <a:r>
              <a:rPr lang="es"/>
              <a:t>El pintor italiano </a:t>
            </a:r>
            <a:r>
              <a:rPr lang="es" b="1"/>
              <a:t>Leonardo da Vinci</a:t>
            </a:r>
            <a:r>
              <a:rPr lang="es"/>
              <a:t> murió en Amboise (Francia) el 2 de mayo de 1519, a los 67 años de edad, por causas naturales. Nació el 15 de abril de 1452, en Vinci (Florencia, Italia).</a:t>
            </a:r>
          </a:p>
          <a:p>
            <a:pPr lvl="0" rtl="0">
              <a:spcBef>
                <a:spcPts val="0"/>
              </a:spcBef>
              <a:buNone/>
            </a:pPr>
            <a:r>
              <a:rPr lang="es"/>
              <a:t>Leonardo Da Vinci, enfermo desde hacía varios meses, redactó su testamento el 23 de abril de 1519 delante de un notario de Amboise. Pidió a un sacerdote para recibir la confesión y la extremaunción.</a:t>
            </a:r>
          </a:p>
          <a:p>
            <a:pPr lvl="0" rtl="0">
              <a:spcBef>
                <a:spcPts val="0"/>
              </a:spcBef>
              <a:buNone/>
            </a:pPr>
            <a:endParaRPr/>
          </a:p>
          <a:p>
            <a:pPr lvl="0" rtl="0">
              <a:spcBef>
                <a:spcPts val="0"/>
              </a:spcBef>
              <a:buNone/>
            </a:pPr>
            <a:endParaRPr/>
          </a:p>
          <a:p>
            <a:pPr lvl="0">
              <a:spcBef>
                <a:spcPts val="0"/>
              </a:spcBef>
              <a:buNone/>
            </a:pPr>
            <a:endParaRPr/>
          </a:p>
        </p:txBody>
      </p:sp>
      <p:sp>
        <p:nvSpPr>
          <p:cNvPr id="96" name="Shape 9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lgn="ctr">
              <a:spcBef>
                <a:spcPts val="0"/>
              </a:spcBef>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s" dirty="0">
                <a:solidFill>
                  <a:schemeClr val="accent6"/>
                </a:solidFill>
              </a:rPr>
              <a:t>3-¿Porqué Francisco I </a:t>
            </a:r>
            <a:r>
              <a:rPr lang="es" dirty="0" smtClean="0">
                <a:solidFill>
                  <a:schemeClr val="accent6"/>
                </a:solidFill>
              </a:rPr>
              <a:t>recibe parte de la </a:t>
            </a:r>
            <a:r>
              <a:rPr lang="es" dirty="0">
                <a:solidFill>
                  <a:schemeClr val="accent6"/>
                </a:solidFill>
              </a:rPr>
              <a:t>herencia?</a:t>
            </a:r>
          </a:p>
        </p:txBody>
      </p:sp>
      <p:sp>
        <p:nvSpPr>
          <p:cNvPr id="102" name="Shape 102"/>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s" sz="1400">
                <a:latin typeface="Arial"/>
                <a:ea typeface="Arial"/>
                <a:cs typeface="Arial"/>
                <a:sym typeface="Arial"/>
              </a:rPr>
              <a:t>Leonardo se hizo amigo íntimo del rey Francisco I y vivió sus últimos años en las cercanías del castillo real de Amboise.</a:t>
            </a:r>
          </a:p>
          <a:p>
            <a:pPr lvl="0">
              <a:spcBef>
                <a:spcPts val="0"/>
              </a:spcBef>
              <a:buNone/>
            </a:pPr>
            <a:r>
              <a:rPr lang="es" sz="1400">
                <a:latin typeface="Arial"/>
                <a:ea typeface="Arial"/>
                <a:cs typeface="Arial"/>
                <a:sym typeface="Arial"/>
              </a:rPr>
              <a:t>El conde Francisco Melzi, amigo y aprendiz con el que vivió los últimos tres años, fue su principal heredero y ejecutor del testamento, y recibió el dinero, pinturas, instrumentos, biblioteca y otros efectos personales. Leonardo también recordó a su otro antiguo alumno y compañero, Salai, y a su criado Battista di Vilussis, que recibieron cada uno la mitad de una huerta de Leonardo. Sus hermanos recibieron 400 escudos, y su sirvienta una capa negra con un borde de piel.</a:t>
            </a:r>
          </a:p>
        </p:txBody>
      </p:sp>
      <p:sp>
        <p:nvSpPr>
          <p:cNvPr id="103" name="Shape 10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lgn="ctr">
              <a:spcBef>
                <a:spcPts val="0"/>
              </a:spcBef>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s">
                <a:solidFill>
                  <a:schemeClr val="accent6"/>
                </a:solidFill>
              </a:rPr>
              <a:t>4-Consecuencias de dicho hecho Histótico</a:t>
            </a:r>
          </a:p>
        </p:txBody>
      </p:sp>
      <p:sp>
        <p:nvSpPr>
          <p:cNvPr id="109" name="Shape 109"/>
          <p:cNvSpPr txBox="1">
            <a:spLocks noGrp="1"/>
          </p:cNvSpPr>
          <p:nvPr>
            <p:ph type="body" idx="1"/>
          </p:nvPr>
        </p:nvSpPr>
        <p:spPr>
          <a:xfrm>
            <a:off x="387900" y="1489825"/>
            <a:ext cx="3999900" cy="3078900"/>
          </a:xfrm>
          <a:prstGeom prst="rect">
            <a:avLst/>
          </a:prstGeom>
        </p:spPr>
        <p:txBody>
          <a:bodyPr lIns="91425" tIns="91425" rIns="91425" bIns="91425" anchor="t" anchorCtr="0">
            <a:noAutofit/>
          </a:bodyPr>
          <a:lstStyle/>
          <a:p>
            <a:pPr lvl="0">
              <a:spcBef>
                <a:spcPts val="0"/>
              </a:spcBef>
              <a:buNone/>
            </a:pPr>
            <a:r>
              <a:rPr lang="es" sz="1200" b="1">
                <a:latin typeface="Arial"/>
                <a:ea typeface="Arial"/>
                <a:cs typeface="Arial"/>
                <a:sym typeface="Arial"/>
              </a:rPr>
              <a:t>Leonardo Da Vinci y con su famoso Autorretrato, pintado en 1512. Gracias a la precisión del genio renacentista, los doctores australianos Godfrey Gapp y Mary McReddie, de Toowoomba (Queensland), han deducido que Leonardo sufría cáncer de piel, tal vez causado por una excesiva exposición a los rayos solares. Bajo su ojo derecho aparece una especie de pliegue que es una característica que suelen tener los carcinomas. "Por lo que sabemos, este pequeño detalle nunca había sido advertido", han comentado Gapp y McReddie.</a:t>
            </a:r>
          </a:p>
        </p:txBody>
      </p:sp>
      <p:sp>
        <p:nvSpPr>
          <p:cNvPr id="110" name="Shape 110"/>
          <p:cNvSpPr txBox="1">
            <a:spLocks noGrp="1"/>
          </p:cNvSpPr>
          <p:nvPr>
            <p:ph type="body" idx="2"/>
          </p:nvPr>
        </p:nvSpPr>
        <p:spPr>
          <a:xfrm>
            <a:off x="4756200" y="1489825"/>
            <a:ext cx="3999900" cy="3078900"/>
          </a:xfrm>
          <a:prstGeom prst="rect">
            <a:avLst/>
          </a:prstGeom>
        </p:spPr>
        <p:txBody>
          <a:bodyPr lIns="91425" tIns="91425" rIns="91425" bIns="91425" anchor="t" anchorCtr="0">
            <a:noAutofit/>
          </a:bodyPr>
          <a:lstStyle/>
          <a:p>
            <a:pPr lvl="0">
              <a:spcBef>
                <a:spcPts val="0"/>
              </a:spcBef>
              <a:buNone/>
            </a:pPr>
            <a:endParaRPr/>
          </a:p>
        </p:txBody>
      </p:sp>
      <p:pic>
        <p:nvPicPr>
          <p:cNvPr id="111" name="Shape 111" descr="muerteIngres.jpg"/>
          <p:cNvPicPr preferRelativeResize="0"/>
          <p:nvPr/>
        </p:nvPicPr>
        <p:blipFill>
          <a:blip r:embed="rId3">
            <a:alphaModFix/>
          </a:blip>
          <a:stretch>
            <a:fillRect/>
          </a:stretch>
        </p:blipFill>
        <p:spPr>
          <a:xfrm>
            <a:off x="4756200" y="1489825"/>
            <a:ext cx="3904950" cy="3078900"/>
          </a:xfrm>
          <a:prstGeom prst="rect">
            <a:avLst/>
          </a:prstGeom>
          <a:noFill/>
          <a:ln>
            <a:noFill/>
          </a:ln>
        </p:spPr>
      </p:pic>
      <p:sp>
        <p:nvSpPr>
          <p:cNvPr id="112" name="Shape 1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s">
                <a:solidFill>
                  <a:srgbClr val="FFFF00"/>
                </a:solidFill>
              </a:rPr>
              <a:t>5-Trascendencia de los hechos</a:t>
            </a:r>
          </a:p>
        </p:txBody>
      </p:sp>
      <p:sp>
        <p:nvSpPr>
          <p:cNvPr id="118" name="Shape 118"/>
          <p:cNvSpPr txBox="1">
            <a:spLocks noGrp="1"/>
          </p:cNvSpPr>
          <p:nvPr>
            <p:ph type="body" idx="1"/>
          </p:nvPr>
        </p:nvSpPr>
        <p:spPr>
          <a:xfrm>
            <a:off x="387900" y="1489825"/>
            <a:ext cx="3999900" cy="3078900"/>
          </a:xfrm>
          <a:prstGeom prst="rect">
            <a:avLst/>
          </a:prstGeom>
        </p:spPr>
        <p:txBody>
          <a:bodyPr lIns="91425" tIns="91425" rIns="91425" bIns="91425" anchor="t" anchorCtr="0">
            <a:noAutofit/>
          </a:bodyPr>
          <a:lstStyle/>
          <a:p>
            <a:pPr marL="457200" lvl="0" indent="-228600" rtl="0">
              <a:spcBef>
                <a:spcPts val="0"/>
              </a:spcBef>
              <a:buClr>
                <a:srgbClr val="FFFF00"/>
              </a:buClr>
            </a:pPr>
            <a:r>
              <a:rPr lang="es">
                <a:solidFill>
                  <a:srgbClr val="FFFF00"/>
                </a:solidFill>
              </a:rPr>
              <a:t>¿Tiene importancia hoy?</a:t>
            </a:r>
          </a:p>
          <a:p>
            <a:pPr lvl="0">
              <a:spcBef>
                <a:spcPts val="0"/>
              </a:spcBef>
              <a:buNone/>
            </a:pPr>
            <a:r>
              <a:rPr lang="es"/>
              <a:t>fue importante ya que fue un genio de la historia(pintor,arquitecto,ingeniero).</a:t>
            </a:r>
          </a:p>
          <a:p>
            <a:pPr lvl="0">
              <a:spcBef>
                <a:spcPts val="0"/>
              </a:spcBef>
              <a:buNone/>
            </a:pPr>
            <a:r>
              <a:rPr lang="es"/>
              <a:t>La Gioconda fue adquirida por el rey Francisco I de Francia.</a:t>
            </a:r>
          </a:p>
          <a:p>
            <a:pPr lvl="0" rtl="0">
              <a:spcBef>
                <a:spcPts val="0"/>
              </a:spcBef>
              <a:buNone/>
            </a:pPr>
            <a:r>
              <a:rPr lang="es" sz="1200" i="1">
                <a:latin typeface="Arial"/>
                <a:ea typeface="Arial"/>
                <a:cs typeface="Arial"/>
                <a:sym typeface="Arial"/>
              </a:rPr>
              <a:t>La última cena</a:t>
            </a:r>
            <a:r>
              <a:rPr lang="es" sz="1200">
                <a:latin typeface="Arial"/>
                <a:ea typeface="Arial"/>
                <a:cs typeface="Arial"/>
                <a:sym typeface="Arial"/>
              </a:rPr>
              <a:t> como una de las mejores obras pictóricas del mundo</a:t>
            </a:r>
          </a:p>
          <a:p>
            <a:pPr lvl="0" rtl="0">
              <a:spcBef>
                <a:spcPts val="0"/>
              </a:spcBef>
              <a:buNone/>
            </a:pPr>
            <a:r>
              <a:rPr lang="es"/>
              <a:t>Dejó la idea del helicóptero, el submarino,el automóvil.</a:t>
            </a:r>
          </a:p>
          <a:p>
            <a:pPr lvl="0">
              <a:spcBef>
                <a:spcPts val="0"/>
              </a:spcBef>
              <a:buNone/>
            </a:pPr>
            <a:endParaRPr/>
          </a:p>
        </p:txBody>
      </p:sp>
      <p:pic>
        <p:nvPicPr>
          <p:cNvPr id="119" name="Shape 119" descr="joconde.jpg"/>
          <p:cNvPicPr preferRelativeResize="0"/>
          <p:nvPr/>
        </p:nvPicPr>
        <p:blipFill>
          <a:blip r:embed="rId3">
            <a:alphaModFix/>
          </a:blip>
          <a:stretch>
            <a:fillRect/>
          </a:stretch>
        </p:blipFill>
        <p:spPr>
          <a:xfrm>
            <a:off x="5360275" y="1549950"/>
            <a:ext cx="2452085" cy="295867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s">
                <a:solidFill>
                  <a:schemeClr val="accent6"/>
                </a:solidFill>
              </a:rPr>
              <a:t>5-Trascendencia del hecho Histórico</a:t>
            </a:r>
          </a:p>
        </p:txBody>
      </p:sp>
      <p:sp>
        <p:nvSpPr>
          <p:cNvPr id="127" name="Shape 127"/>
          <p:cNvSpPr txBox="1">
            <a:spLocks noGrp="1"/>
          </p:cNvSpPr>
          <p:nvPr>
            <p:ph type="body" idx="1"/>
          </p:nvPr>
        </p:nvSpPr>
        <p:spPr>
          <a:xfrm>
            <a:off x="387900" y="1489825"/>
            <a:ext cx="3999900" cy="3078900"/>
          </a:xfrm>
          <a:prstGeom prst="rect">
            <a:avLst/>
          </a:prstGeom>
        </p:spPr>
        <p:txBody>
          <a:bodyPr lIns="91425" tIns="91425" rIns="91425" bIns="91425" anchor="t" anchorCtr="0">
            <a:noAutofit/>
          </a:bodyPr>
          <a:lstStyle/>
          <a:p>
            <a:pPr marL="457200" lvl="0" indent="-228600" rtl="0">
              <a:spcBef>
                <a:spcPts val="0"/>
              </a:spcBef>
              <a:buClr>
                <a:schemeClr val="accent6"/>
              </a:buClr>
            </a:pPr>
            <a:r>
              <a:rPr lang="es" dirty="0">
                <a:solidFill>
                  <a:schemeClr val="accent6"/>
                </a:solidFill>
              </a:rPr>
              <a:t>¿Qué circunstancias actuales están relacionadas con él?</a:t>
            </a:r>
          </a:p>
          <a:p>
            <a:pPr lvl="0" rtl="0">
              <a:spcBef>
                <a:spcPts val="0"/>
              </a:spcBef>
              <a:buNone/>
            </a:pPr>
            <a:r>
              <a:rPr lang="es" dirty="0"/>
              <a:t>Hizo  progresar las áreas de anatomía, ingeniería </a:t>
            </a:r>
            <a:r>
              <a:rPr lang="es" dirty="0" smtClean="0"/>
              <a:t>civil, y </a:t>
            </a:r>
            <a:r>
              <a:rPr lang="es" dirty="0"/>
              <a:t>la hidrodinámica.</a:t>
            </a:r>
          </a:p>
          <a:p>
            <a:pPr lvl="0">
              <a:spcBef>
                <a:spcPts val="0"/>
              </a:spcBef>
              <a:buNone/>
            </a:pPr>
            <a:endParaRPr dirty="0">
              <a:solidFill>
                <a:schemeClr val="accent6"/>
              </a:solidFill>
            </a:endParaRPr>
          </a:p>
        </p:txBody>
      </p:sp>
      <p:sp>
        <p:nvSpPr>
          <p:cNvPr id="128" name="Shape 128"/>
          <p:cNvSpPr txBox="1">
            <a:spLocks noGrp="1"/>
          </p:cNvSpPr>
          <p:nvPr>
            <p:ph type="body" idx="2"/>
          </p:nvPr>
        </p:nvSpPr>
        <p:spPr>
          <a:xfrm>
            <a:off x="4756200" y="1489825"/>
            <a:ext cx="3999900" cy="3078900"/>
          </a:xfrm>
          <a:prstGeom prst="rect">
            <a:avLst/>
          </a:prstGeom>
        </p:spPr>
        <p:txBody>
          <a:bodyPr lIns="91425" tIns="91425" rIns="91425" bIns="91425" anchor="t" anchorCtr="0">
            <a:noAutofit/>
          </a:bodyPr>
          <a:lstStyle/>
          <a:p>
            <a:pPr lvl="0">
              <a:spcBef>
                <a:spcPts val="0"/>
              </a:spcBef>
              <a:buNone/>
            </a:pPr>
            <a:endParaRPr dirty="0"/>
          </a:p>
        </p:txBody>
      </p:sp>
      <p:pic>
        <p:nvPicPr>
          <p:cNvPr id="129" name="Shape 129" descr="Última_Cena_-_Da_Vinci_5.jpg"/>
          <p:cNvPicPr preferRelativeResize="0"/>
          <p:nvPr/>
        </p:nvPicPr>
        <p:blipFill>
          <a:blip r:embed="rId3">
            <a:alphaModFix/>
          </a:blip>
          <a:stretch>
            <a:fillRect/>
          </a:stretch>
        </p:blipFill>
        <p:spPr>
          <a:xfrm>
            <a:off x="4494300" y="1567175"/>
            <a:ext cx="4494275" cy="290119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487</Words>
  <Application>Microsoft Office PowerPoint</Application>
  <PresentationFormat>Presentación en pantalla (16:9)</PresentationFormat>
  <Paragraphs>35</Paragraphs>
  <Slides>8</Slides>
  <Notes>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Roboto Slab</vt:lpstr>
      <vt:lpstr>Roboto</vt:lpstr>
      <vt:lpstr>Comic Sans MS</vt:lpstr>
      <vt:lpstr>marina</vt:lpstr>
      <vt:lpstr>Mi dia en la historia</vt:lpstr>
      <vt:lpstr> 1-Leonardo Da Vinci</vt:lpstr>
      <vt:lpstr>2-Hecho Histórico</vt:lpstr>
      <vt:lpstr>2-Hecho Histórico</vt:lpstr>
      <vt:lpstr>3-¿Porqué Francisco I recibe parte de la herencia?</vt:lpstr>
      <vt:lpstr>4-Consecuencias de dicho hecho Histótico</vt:lpstr>
      <vt:lpstr>5-Trascendencia de los hechos</vt:lpstr>
      <vt:lpstr>5-Trascendencia del hecho Histórico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dia en la historia</dc:title>
  <dc:creator>Usuario</dc:creator>
  <cp:lastModifiedBy>Usuario</cp:lastModifiedBy>
  <cp:revision>15</cp:revision>
  <dcterms:modified xsi:type="dcterms:W3CDTF">2017-06-05T12:53:50Z</dcterms:modified>
</cp:coreProperties>
</file>